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45"/>
  </p:notesMasterIdLst>
  <p:sldIdLst>
    <p:sldId id="298" r:id="rId2"/>
    <p:sldId id="256" r:id="rId3"/>
    <p:sldId id="299" r:id="rId4"/>
    <p:sldId id="257" r:id="rId5"/>
    <p:sldId id="258" r:id="rId6"/>
    <p:sldId id="260" r:id="rId7"/>
    <p:sldId id="261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301" r:id="rId16"/>
    <p:sldId id="300" r:id="rId17"/>
    <p:sldId id="273" r:id="rId18"/>
    <p:sldId id="275" r:id="rId19"/>
    <p:sldId id="279" r:id="rId20"/>
    <p:sldId id="280" r:id="rId21"/>
    <p:sldId id="281" r:id="rId22"/>
    <p:sldId id="283" r:id="rId23"/>
    <p:sldId id="284" r:id="rId24"/>
    <p:sldId id="285" r:id="rId25"/>
    <p:sldId id="286" r:id="rId26"/>
    <p:sldId id="288" r:id="rId27"/>
    <p:sldId id="302" r:id="rId28"/>
    <p:sldId id="309" r:id="rId29"/>
    <p:sldId id="311" r:id="rId30"/>
    <p:sldId id="313" r:id="rId31"/>
    <p:sldId id="314" r:id="rId32"/>
    <p:sldId id="291" r:id="rId33"/>
    <p:sldId id="292" r:id="rId34"/>
    <p:sldId id="316" r:id="rId35"/>
    <p:sldId id="293" r:id="rId36"/>
    <p:sldId id="294" r:id="rId37"/>
    <p:sldId id="295" r:id="rId38"/>
    <p:sldId id="304" r:id="rId39"/>
    <p:sldId id="319" r:id="rId40"/>
    <p:sldId id="296" r:id="rId41"/>
    <p:sldId id="317" r:id="rId42"/>
    <p:sldId id="297" r:id="rId43"/>
    <p:sldId id="318" r:id="rId4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15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4" autoAdjust="0"/>
    <p:restoredTop sz="93390" autoAdjust="0"/>
  </p:normalViewPr>
  <p:slideViewPr>
    <p:cSldViewPr>
      <p:cViewPr>
        <p:scale>
          <a:sx n="100" d="100"/>
          <a:sy n="100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1239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239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431A521-5CA7-4705-AA63-2304B4DF95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1013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1013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37A8EC57-CC6C-4E0C-AE78-3D1C84621E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28272-6E08-4CD4-AC00-9489DE1D53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9AFFF-02DA-42BC-A07C-69445935DFA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Nadpis, text a 2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A772A-1D85-408C-BDA6-2B22C2C70A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90187-BFFF-4B71-95EE-4EE31F6EF8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BC07F-D5F8-46DC-A118-3F6548B3716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Nadpis, klipar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klipart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0580A-2326-4FF4-B94C-6207CA93408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95E3A-30EF-4291-898B-683C0398EC5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5CDCC-FF72-4C9E-921D-C68CDC3128A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39368-F492-4339-8690-652522B6D8D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0810A-FEA5-46F0-A9C2-B96819C3E7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57AF2-7460-4D3E-9949-907CD0B192E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475A1-ABBF-4E8A-B444-6D8DA1F94B7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CDA14-5E44-452C-AE52-03F1417B3C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9F5FF-20D0-4D13-940F-A98AB004843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EDBBA440-D5F0-4A1D-9CF3-6CF87BFF8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003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03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03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03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003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1003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003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</p:grpSp>
      <p:sp>
        <p:nvSpPr>
          <p:cNvPr id="1003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03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Obecná biologie - Tkáně</a:t>
            </a:r>
          </a:p>
        </p:txBody>
      </p:sp>
      <p:sp>
        <p:nvSpPr>
          <p:cNvPr id="1003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55650" y="1700213"/>
            <a:ext cx="7772400" cy="1920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mtClean="0"/>
              <a:t>OBECNÁ BIOLOGIE</a:t>
            </a:r>
            <a:br>
              <a:rPr lang="cs-CZ" smtClean="0"/>
            </a:br>
            <a:r>
              <a:rPr lang="cs-CZ" smtClean="0"/>
              <a:t>TKÁNĚ</a:t>
            </a:r>
          </a:p>
        </p:txBody>
      </p:sp>
      <p:pic>
        <p:nvPicPr>
          <p:cNvPr id="10241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050" y="4138613"/>
            <a:ext cx="2092325" cy="18002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0241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0425" y="4138613"/>
            <a:ext cx="2317750" cy="18002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0241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4138613"/>
            <a:ext cx="2117725" cy="18002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229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04272C7-801D-4FB4-9250-15BA19C1E462}" type="slidenum">
              <a:rPr lang="cs-CZ"/>
              <a:pPr/>
              <a:t>10</a:t>
            </a:fld>
            <a:endParaRPr lang="cs-CZ"/>
          </a:p>
        </p:txBody>
      </p:sp>
      <p:sp>
        <p:nvSpPr>
          <p:cNvPr id="1229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867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smtClean="0"/>
              <a:t>Typy epitelů</a:t>
            </a:r>
            <a:r>
              <a:rPr lang="cs-CZ" smtClean="0"/>
              <a:t> 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>
                <a:solidFill>
                  <a:schemeClr val="hlink"/>
                </a:solidFill>
              </a:rPr>
              <a:t>Mnohovrstevný</a:t>
            </a:r>
            <a:r>
              <a:rPr lang="cs-CZ" b="1" smtClean="0"/>
              <a:t> </a:t>
            </a:r>
            <a:r>
              <a:rPr lang="cs-CZ" b="1" smtClean="0">
                <a:solidFill>
                  <a:schemeClr val="hlink"/>
                </a:solidFill>
              </a:rPr>
              <a:t>epitel: </a:t>
            </a:r>
            <a:r>
              <a:rPr lang="cs-CZ" b="1" smtClean="0"/>
              <a:t>krycí, rohovatějící v pokožce (epidermis) člověka.</a:t>
            </a:r>
          </a:p>
        </p:txBody>
      </p:sp>
      <p:pic>
        <p:nvPicPr>
          <p:cNvPr id="28678" name="Picture 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801813"/>
            <a:ext cx="3743325" cy="3059112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716463" y="4976813"/>
            <a:ext cx="3743325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Rohovatějící pokožka člověka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867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build="p"/>
      <p:bldP spid="28678" grpId="0" build="p" animBg="1"/>
      <p:bldP spid="286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3315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F909024-2D53-41AC-878A-3687A970240E}" type="slidenum">
              <a:rPr lang="cs-CZ"/>
              <a:pPr/>
              <a:t>11</a:t>
            </a:fld>
            <a:endParaRPr lang="cs-CZ"/>
          </a:p>
        </p:txBody>
      </p:sp>
      <p:sp>
        <p:nvSpPr>
          <p:cNvPr id="13316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3072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epitelů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pPr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A </a:t>
            </a:r>
            <a:r>
              <a:rPr lang="cs-CZ" sz="2800" b="1" smtClean="0"/>
              <a:t>– vrstva epitelu (všechny buňky vycházejí z bazální membrány, ale jen některé dosahují až k povrchu). </a:t>
            </a:r>
          </a:p>
          <a:p>
            <a:pPr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C </a:t>
            </a:r>
            <a:r>
              <a:rPr lang="cs-CZ" sz="2800" b="1" smtClean="0"/>
              <a:t>– jádra buněk </a:t>
            </a:r>
          </a:p>
          <a:p>
            <a:pPr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</a:t>
            </a:r>
            <a:r>
              <a:rPr lang="cs-CZ" sz="2800" b="1" smtClean="0"/>
              <a:t> – cilia </a:t>
            </a:r>
          </a:p>
        </p:txBody>
      </p:sp>
      <p:pic>
        <p:nvPicPr>
          <p:cNvPr id="3072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05413" y="1787525"/>
            <a:ext cx="2646362" cy="2794000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148263" y="4652963"/>
            <a:ext cx="2736850" cy="5556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cs-CZ" b="1"/>
              <a:t>Řasinkový epitel dýchacích cest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 build="p"/>
      <p:bldP spid="30726" grpId="0" animBg="1"/>
      <p:bldP spid="307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4339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271EA2A-10DB-403D-B7FC-567F54ADD1A7}" type="slidenum">
              <a:rPr lang="cs-CZ"/>
              <a:pPr/>
              <a:t>12</a:t>
            </a:fld>
            <a:endParaRPr lang="cs-CZ"/>
          </a:p>
        </p:txBody>
      </p:sp>
      <p:sp>
        <p:nvSpPr>
          <p:cNvPr id="14340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Dělení epitelů podle funkce</a:t>
            </a:r>
            <a:endParaRPr lang="cs-CZ" b="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Krycí</a:t>
            </a:r>
            <a:r>
              <a:rPr lang="cs-CZ" sz="2800" b="1" smtClean="0"/>
              <a:t> – ochranná vrstva.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Výstelkové</a:t>
            </a:r>
            <a:r>
              <a:rPr lang="cs-CZ" sz="2800" b="1" smtClean="0">
                <a:solidFill>
                  <a:schemeClr val="folHlink"/>
                </a:solidFill>
              </a:rPr>
              <a:t> </a:t>
            </a:r>
            <a:r>
              <a:rPr lang="cs-CZ" sz="2800" b="1" smtClean="0"/>
              <a:t>– chrání vnitřek tělesných orgánů.  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Žlazové</a:t>
            </a:r>
            <a:r>
              <a:rPr lang="cs-CZ" sz="2800" b="1" smtClean="0"/>
              <a:t> – velké buňky hruškovitého nebo pohárkovitého tvaru: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    sekrety - užitek v dutině ústní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    inkrety - hormony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    exkrety - moč, pot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536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B2DAED9-8380-49F4-B005-4DAFF7EBB2AB}" type="slidenum">
              <a:rPr lang="cs-CZ"/>
              <a:pPr/>
              <a:t>13</a:t>
            </a:fld>
            <a:endParaRPr lang="cs-CZ"/>
          </a:p>
        </p:txBody>
      </p:sp>
      <p:sp>
        <p:nvSpPr>
          <p:cNvPr id="1536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35852" name="Rectangle 1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cs-CZ" smtClean="0"/>
              <a:t>Typy epitelů – smyslový epitel (žlázový)</a:t>
            </a:r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5"/>
            <a:ext cx="8229600" cy="1296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Vyvíjejí se z krycího epitelu (modré  buňky). Tvoří jednoduché nebo rozvětvené trubičky, na jejichž koncích se nacházejí sekreční části (červené). </a:t>
            </a:r>
          </a:p>
        </p:txBody>
      </p:sp>
      <p:pic>
        <p:nvPicPr>
          <p:cNvPr id="35845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27763" y="3238500"/>
            <a:ext cx="2447925" cy="2198688"/>
          </a:xfrm>
          <a:noFill/>
          <a:ln w="25400" cap="flat" algn="ctr">
            <a:solidFill>
              <a:schemeClr val="hlink"/>
            </a:solidFill>
          </a:ln>
        </p:spPr>
      </p:pic>
      <p:pic>
        <p:nvPicPr>
          <p:cNvPr id="35848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3238500"/>
            <a:ext cx="2447925" cy="2282825"/>
          </a:xfrm>
          <a:noFill/>
          <a:ln w="25400" cap="flat" algn="ctr">
            <a:solidFill>
              <a:schemeClr val="hlink"/>
            </a:solidFill>
          </a:ln>
        </p:spPr>
      </p:pic>
      <p:pic>
        <p:nvPicPr>
          <p:cNvPr id="35851" name="Picture 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238500"/>
            <a:ext cx="2160587" cy="1682750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611188" y="5013325"/>
            <a:ext cx="2160587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Jednoduché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3276600" y="5589588"/>
            <a:ext cx="2468563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Rozvětvené</a:t>
            </a:r>
          </a:p>
        </p:txBody>
      </p:sp>
      <p:sp>
        <p:nvSpPr>
          <p:cNvPr id="15372" name="Text Box 19"/>
          <p:cNvSpPr txBox="1">
            <a:spLocks noChangeArrowheads="1"/>
          </p:cNvSpPr>
          <p:nvPr/>
        </p:nvSpPr>
        <p:spPr bwMode="auto">
          <a:xfrm>
            <a:off x="6588125" y="981075"/>
            <a:ext cx="115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cs-CZ"/>
          </a:p>
        </p:txBody>
      </p:sp>
      <p:sp>
        <p:nvSpPr>
          <p:cNvPr id="35860" name="Text Box 20"/>
          <p:cNvSpPr txBox="1">
            <a:spLocks noChangeArrowheads="1"/>
          </p:cNvSpPr>
          <p:nvPr/>
        </p:nvSpPr>
        <p:spPr bwMode="auto">
          <a:xfrm>
            <a:off x="6227763" y="5516563"/>
            <a:ext cx="2466975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Složené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5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2" grpId="0"/>
      <p:bldP spid="35855" grpId="0" build="p"/>
      <p:bldP spid="35857" grpId="0" animBg="1"/>
      <p:bldP spid="35858" grpId="0" animBg="1"/>
      <p:bldP spid="358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6387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C74224F-759E-4076-A87E-AE7B14AB04A1}" type="slidenum">
              <a:rPr lang="cs-CZ"/>
              <a:pPr/>
              <a:t>14</a:t>
            </a:fld>
            <a:endParaRPr lang="cs-CZ"/>
          </a:p>
        </p:txBody>
      </p:sp>
      <p:sp>
        <p:nvSpPr>
          <p:cNvPr id="16388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Pojiva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276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b="1" smtClean="0">
                <a:solidFill>
                  <a:schemeClr val="hlink"/>
                </a:solidFill>
              </a:rPr>
              <a:t>Vaziva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Kolagenní vazivo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Retikulární vazivo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Tukové vazivo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Elastické vazivo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b="1" smtClean="0">
                <a:solidFill>
                  <a:schemeClr val="hlink"/>
                </a:solidFill>
              </a:rPr>
              <a:t>Chrupavky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Hyalinní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Elastická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Kolagenní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244975" cy="28368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b="1" smtClean="0">
                <a:solidFill>
                  <a:schemeClr val="hlink"/>
                </a:solidFill>
              </a:rPr>
              <a:t>Kost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Plsťovitá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sz="2800" b="1" smtClean="0"/>
              <a:t>Lamelární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Kompaktní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Spongiozní (houbovitá)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7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71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71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471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  <p:bldP spid="4710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7411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40F4797-CE6B-42A9-AD5E-58A78418BDD3}" type="slidenum">
              <a:rPr lang="cs-CZ"/>
              <a:pPr/>
              <a:t>15</a:t>
            </a:fld>
            <a:endParaRPr lang="cs-CZ"/>
          </a:p>
        </p:txBody>
      </p:sp>
      <p:sp>
        <p:nvSpPr>
          <p:cNvPr id="17412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Vaziva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sz="2800" b="1" smtClean="0">
                <a:solidFill>
                  <a:schemeClr val="hlink"/>
                </a:solidFill>
              </a:rPr>
              <a:t>Fixní buňky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Fibrocyty – produkce mezibuněčné hmoty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Retikulární – retikulová vlákna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Tukové – vakuoly vyplněné tukem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Pigmentové – pohyblivá zrnka barviv (melanin)</a:t>
            </a:r>
          </a:p>
          <a:p>
            <a:pPr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sz="2800" b="1" smtClean="0">
                <a:solidFill>
                  <a:schemeClr val="hlink"/>
                </a:solidFill>
              </a:rPr>
              <a:t>Volné buňky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Histiocyty – makrofágy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Heparinocyty – heparin, histamin, serotin (imunitní systém)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b="1" smtClean="0"/>
              <a:t>Plazmatické buňky – tvoří protilátky</a:t>
            </a:r>
          </a:p>
          <a:p>
            <a:pPr eaLnBrk="1" hangingPunct="1">
              <a:lnSpc>
                <a:spcPct val="80000"/>
              </a:lnSpc>
              <a:spcBef>
                <a:spcPct val="10000"/>
              </a:spcBef>
              <a:defRPr/>
            </a:pPr>
            <a:r>
              <a:rPr lang="cs-CZ" sz="2800" b="1" smtClean="0">
                <a:solidFill>
                  <a:schemeClr val="hlink"/>
                </a:solidFill>
              </a:rPr>
              <a:t>Mezibuněčná hmota</a:t>
            </a:r>
            <a:r>
              <a:rPr lang="cs-CZ" sz="2800" b="1" smtClean="0"/>
              <a:t> – polotekutá (kyselina hyaluronová) + vlákna (elastická a kolagenní)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187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87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8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8435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F7A1F1E-108E-4498-8AE4-CAF7FDA0319B}" type="slidenum">
              <a:rPr lang="cs-CZ"/>
              <a:pPr/>
              <a:t>16</a:t>
            </a:fld>
            <a:endParaRPr lang="cs-CZ"/>
          </a:p>
        </p:txBody>
      </p:sp>
      <p:sp>
        <p:nvSpPr>
          <p:cNvPr id="18436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Vaziva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900113" y="4400550"/>
            <a:ext cx="3240087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Kolagenní vazivo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5003800" y="4400550"/>
            <a:ext cx="3240088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Podélná struktura šlachy – elastická a kolagenní vlákna</a:t>
            </a:r>
          </a:p>
        </p:txBody>
      </p:sp>
      <p:pic>
        <p:nvPicPr>
          <p:cNvPr id="1167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725" y="1600200"/>
            <a:ext cx="3213100" cy="2698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1674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175" y="1600200"/>
            <a:ext cx="3252788" cy="2698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41" grpId="0" animBg="1"/>
      <p:bldP spid="1167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9459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C17AD98-C899-47CE-B379-60A37AE3B6A6}" type="slidenum">
              <a:rPr lang="cs-CZ"/>
              <a:pPr/>
              <a:t>17</a:t>
            </a:fld>
            <a:endParaRPr lang="cs-CZ"/>
          </a:p>
        </p:txBody>
      </p:sp>
      <p:sp>
        <p:nvSpPr>
          <p:cNvPr id="19460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5120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Vaziva</a:t>
            </a:r>
          </a:p>
        </p:txBody>
      </p:sp>
      <p:pic>
        <p:nvPicPr>
          <p:cNvPr id="51208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2175" y="1600200"/>
            <a:ext cx="2852738" cy="2879725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900113" y="4581525"/>
            <a:ext cx="2879725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Elastické vazivo</a:t>
            </a: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4643438" y="4581525"/>
            <a:ext cx="3600450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Retikulární vazivo</a:t>
            </a:r>
          </a:p>
        </p:txBody>
      </p:sp>
      <p:pic>
        <p:nvPicPr>
          <p:cNvPr id="51216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8675" y="1600200"/>
            <a:ext cx="3613150" cy="28797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11" grpId="0" animBg="1"/>
      <p:bldP spid="512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048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B3B7A7BE-C8B3-4BAE-9209-3AA8A3ABA1DE}" type="slidenum">
              <a:rPr lang="cs-CZ"/>
              <a:pPr/>
              <a:t>18</a:t>
            </a:fld>
            <a:endParaRPr lang="cs-CZ"/>
          </a:p>
        </p:txBody>
      </p:sp>
      <p:sp>
        <p:nvSpPr>
          <p:cNvPr id="2048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Vaziva</a:t>
            </a:r>
            <a:r>
              <a:rPr lang="cs-CZ" sz="4000" smtClean="0"/>
              <a:t> </a:t>
            </a: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339725" y="5434013"/>
            <a:ext cx="43037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cs-CZ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684213" y="4581525"/>
            <a:ext cx="3382962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Retikulární pojivo – </a:t>
            </a:r>
          </a:p>
          <a:p>
            <a:pPr algn="ctr"/>
            <a:r>
              <a:rPr lang="cs-CZ" b="1"/>
              <a:t>lymfatické uzliny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4716463" y="4581525"/>
            <a:ext cx="374332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Modifikace řídkého vláknitého –</a:t>
            </a:r>
          </a:p>
          <a:p>
            <a:pPr algn="ctr"/>
            <a:r>
              <a:rPr lang="cs-CZ" b="1"/>
              <a:t>bílá tuková tkáň </a:t>
            </a:r>
          </a:p>
        </p:txBody>
      </p:sp>
      <p:pic>
        <p:nvPicPr>
          <p:cNvPr id="56329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8" y="1600200"/>
            <a:ext cx="3394075" cy="28797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563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7738" y="1600200"/>
            <a:ext cx="3705225" cy="28797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5" grpId="0" animBg="1"/>
      <p:bldP spid="563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1507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BE07B66-814E-4D27-92CD-A5603584FDF5}" type="slidenum">
              <a:rPr lang="cs-CZ"/>
              <a:pPr/>
              <a:t>19</a:t>
            </a:fld>
            <a:endParaRPr lang="cs-CZ"/>
          </a:p>
        </p:txBody>
      </p:sp>
      <p:sp>
        <p:nvSpPr>
          <p:cNvPr id="21508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Chrupavky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Chrupavka</a:t>
            </a:r>
            <a:r>
              <a:rPr lang="cs-CZ" sz="2800" b="1" smtClean="0"/>
              <a:t> (cartilago) - opora, pružnost, vzdor tlaku.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Fixní buňky – </a:t>
            </a:r>
            <a:r>
              <a:rPr lang="cs-CZ" sz="2800" b="1" smtClean="0">
                <a:solidFill>
                  <a:schemeClr val="hlink"/>
                </a:solidFill>
              </a:rPr>
              <a:t>chondrocyty</a:t>
            </a:r>
            <a:r>
              <a:rPr lang="cs-CZ" sz="2800" b="1" smtClean="0"/>
              <a:t> </a:t>
            </a:r>
            <a:r>
              <a:rPr lang="cs-CZ" sz="2800" b="1" smtClean="0">
                <a:effectLst/>
              </a:rPr>
              <a:t>(uloženy v pouzdrech).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Fibrilární hmota – kolagenní i elastinové.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Interfibrilární hmota – </a:t>
            </a:r>
            <a:r>
              <a:rPr lang="cs-CZ" sz="2800" b="1" smtClean="0">
                <a:solidFill>
                  <a:schemeClr val="hlink"/>
                </a:solidFill>
              </a:rPr>
              <a:t>chondrin.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Ochrustavice</a:t>
            </a:r>
            <a:r>
              <a:rPr lang="cs-CZ" sz="2800" b="1" smtClean="0"/>
              <a:t> </a:t>
            </a:r>
            <a:r>
              <a:rPr lang="cs-CZ" sz="2800" b="1" smtClean="0">
                <a:effectLst/>
              </a:rPr>
              <a:t>– tuhé kolagenní vazivo prostoupené cévami a nervy – výživa a ochrana chrupavky.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099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6C5F8EE-FB6D-49E3-9BB9-A15D5F9489EC}" type="slidenum">
              <a:rPr lang="cs-CZ"/>
              <a:pPr/>
              <a:t>2</a:t>
            </a:fld>
            <a:endParaRPr lang="cs-CZ"/>
          </a:p>
        </p:txBody>
      </p:sp>
      <p:sp>
        <p:nvSpPr>
          <p:cNvPr id="4100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Tkáně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5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Soubory buněk stejného tvaru, funkce i původu.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Vznikají diferenciací buněk, které se dělí mitózou.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Histogeneze</a:t>
            </a:r>
            <a:r>
              <a:rPr lang="cs-CZ" sz="2800" b="1" smtClean="0"/>
              <a:t> – probíhá v embryogenezi mnoho-buněčných živočichů – z buněk zárodečných listů.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Jednotlivé buňky nejsou schopny samostatné existence.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Tkáň může obsahovat i buňky morfologicky a funkčně různé: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Základní typ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Podpůrný typ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2531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3D7E5B9-6A32-4E8D-90BA-82F0C04A95E4}" type="slidenum">
              <a:rPr lang="cs-CZ"/>
              <a:pPr/>
              <a:t>20</a:t>
            </a:fld>
            <a:endParaRPr lang="cs-CZ"/>
          </a:p>
        </p:txBody>
      </p:sp>
      <p:sp>
        <p:nvSpPr>
          <p:cNvPr id="22532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6246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Chrupavka 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2411413" y="5227638"/>
            <a:ext cx="4321175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Elastická chrupavka</a:t>
            </a:r>
          </a:p>
        </p:txBody>
      </p:sp>
      <p:pic>
        <p:nvPicPr>
          <p:cNvPr id="6247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2050" y="1600200"/>
            <a:ext cx="4281488" cy="35433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3555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4B1253D-40FE-403C-AE0E-A66559C6F78E}" type="slidenum">
              <a:rPr lang="cs-CZ"/>
              <a:pPr/>
              <a:t>21</a:t>
            </a:fld>
            <a:endParaRPr lang="cs-CZ"/>
          </a:p>
        </p:txBody>
      </p:sp>
      <p:sp>
        <p:nvSpPr>
          <p:cNvPr id="23556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64520" name="Rectangle 8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Chrupavka 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2124075" y="5300663"/>
            <a:ext cx="4824413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Hyalinní chrupavky</a:t>
            </a:r>
          </a:p>
        </p:txBody>
      </p:sp>
      <p:pic>
        <p:nvPicPr>
          <p:cNvPr id="64524" name="Picture 12" descr="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8050" y="1600200"/>
            <a:ext cx="4789488" cy="359886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/>
      <p:bldP spid="645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4579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0D1DC98-25CB-47C5-A89C-B1EAE623D122}" type="slidenum">
              <a:rPr lang="cs-CZ"/>
              <a:pPr/>
              <a:t>22</a:t>
            </a:fld>
            <a:endParaRPr lang="cs-CZ"/>
          </a:p>
        </p:txBody>
      </p:sp>
      <p:sp>
        <p:nvSpPr>
          <p:cNvPr id="24580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70665" name="Rectangle 9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Chrupavka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755650" y="4149725"/>
            <a:ext cx="3887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24583" name="Text Box 12"/>
          <p:cNvSpPr txBox="1">
            <a:spLocks noChangeArrowheads="1"/>
          </p:cNvSpPr>
          <p:nvPr/>
        </p:nvSpPr>
        <p:spPr bwMode="auto">
          <a:xfrm>
            <a:off x="519113" y="41814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/>
          </a:p>
        </p:txBody>
      </p:sp>
      <p:sp>
        <p:nvSpPr>
          <p:cNvPr id="70673" name="Text Box 17"/>
          <p:cNvSpPr txBox="1">
            <a:spLocks noChangeArrowheads="1"/>
          </p:cNvSpPr>
          <p:nvPr/>
        </p:nvSpPr>
        <p:spPr bwMode="auto">
          <a:xfrm>
            <a:off x="1835150" y="4581525"/>
            <a:ext cx="5473700" cy="12160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Vazivová chrupavka meziobratlové ploténky,</a:t>
            </a:r>
          </a:p>
          <a:p>
            <a:pPr algn="ctr"/>
            <a:r>
              <a:rPr lang="cs-CZ" b="1"/>
              <a:t>čéška, kloubní plošky </a:t>
            </a:r>
          </a:p>
          <a:p>
            <a:pPr algn="ctr"/>
            <a:r>
              <a:rPr lang="cs-CZ" b="1"/>
              <a:t>méně chondrocytů  i interfibrilární hmoty, </a:t>
            </a:r>
          </a:p>
          <a:p>
            <a:pPr algn="ctr"/>
            <a:r>
              <a:rPr lang="cs-CZ" b="1"/>
              <a:t>hojnost kolagenních vláken </a:t>
            </a:r>
          </a:p>
        </p:txBody>
      </p:sp>
      <p:pic>
        <p:nvPicPr>
          <p:cNvPr id="70675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7213" y="1600200"/>
            <a:ext cx="5491162" cy="2878138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/>
      <p:bldP spid="7067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560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B982A40-50F9-4D55-B8E0-681B20D61C53}" type="slidenum">
              <a:rPr lang="cs-CZ"/>
              <a:pPr/>
              <a:t>23</a:t>
            </a:fld>
            <a:endParaRPr lang="cs-CZ"/>
          </a:p>
        </p:txBody>
      </p:sp>
      <p:sp>
        <p:nvSpPr>
          <p:cNvPr id="2560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>
                <a:effectLst/>
              </a:rPr>
              <a:t>Kost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459788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sz="2800" b="1" smtClean="0"/>
              <a:t>Nejtvrdší pojivo – křehké</a:t>
            </a:r>
          </a:p>
          <a:p>
            <a:pPr lvl="1"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b="1" smtClean="0">
                <a:solidFill>
                  <a:schemeClr val="hlink"/>
                </a:solidFill>
              </a:rPr>
              <a:t>Buňky</a:t>
            </a:r>
            <a:r>
              <a:rPr lang="cs-CZ" b="1" smtClean="0"/>
              <a:t> – osteocyty, osteoblasty, osteoklasty</a:t>
            </a:r>
          </a:p>
          <a:p>
            <a:pPr lvl="1"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b="1" smtClean="0">
                <a:solidFill>
                  <a:schemeClr val="hlink"/>
                </a:solidFill>
              </a:rPr>
              <a:t>Mezibuněčná hmota</a:t>
            </a:r>
            <a:r>
              <a:rPr lang="cs-CZ" b="1" smtClean="0"/>
              <a:t> – organická složka osein, minerální  složka  – fosforečnan vápenatý, uhličitan vápenatý, fosforečnan hořečnatý, chlorid sodný</a:t>
            </a:r>
          </a:p>
          <a:p>
            <a:pPr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sz="2800" b="1" smtClean="0"/>
              <a:t>Počínaje kostnatými rybami tvoří kostru obratlovců.</a:t>
            </a:r>
          </a:p>
          <a:p>
            <a:pPr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sz="2800" b="1" smtClean="0"/>
              <a:t>Původně chrupavčitá kostra je nahrazována kostní tkání (osifikace – zkostnatění).</a:t>
            </a:r>
          </a:p>
          <a:p>
            <a:pPr eaLnBrk="1" hangingPunct="1">
              <a:lnSpc>
                <a:spcPct val="80000"/>
              </a:lnSpc>
              <a:spcBef>
                <a:spcPct val="15000"/>
              </a:spcBef>
              <a:defRPr/>
            </a:pPr>
            <a:r>
              <a:rPr lang="cs-CZ" sz="2800" b="1" smtClean="0"/>
              <a:t>Kromě vnitřního skeletu vytváří šupiny ryb, kožní desky krokodýlů a želv, může vyztužovat některé měkké orgány.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6627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24ABC0C-F54E-43A9-A11B-3AB9D57DA01F}" type="slidenum">
              <a:rPr lang="cs-CZ"/>
              <a:pPr/>
              <a:t>24</a:t>
            </a:fld>
            <a:endParaRPr lang="cs-CZ"/>
          </a:p>
        </p:txBody>
      </p:sp>
      <p:sp>
        <p:nvSpPr>
          <p:cNvPr id="26628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7373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kostní tkáně</a:t>
            </a: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468313" y="4941888"/>
            <a:ext cx="3382962" cy="5556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cs-CZ" b="1"/>
              <a:t>Lamelární kost – jednotlivé vrstvy</a:t>
            </a:r>
          </a:p>
        </p:txBody>
      </p:sp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2" cstate="print"/>
          <a:srcRect l="1007" t="1080" r="1007" b="1080"/>
          <a:stretch>
            <a:fillRect/>
          </a:stretch>
        </p:blipFill>
        <p:spPr bwMode="auto">
          <a:xfrm>
            <a:off x="4387850" y="1600200"/>
            <a:ext cx="4238625" cy="3238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4356100" y="4941888"/>
            <a:ext cx="4319588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Lamelární kost – příčný  průřez</a:t>
            </a:r>
          </a:p>
        </p:txBody>
      </p:sp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25" y="1600200"/>
            <a:ext cx="3349625" cy="3238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3744" name="AutoShape 16"/>
          <p:cNvSpPr>
            <a:spLocks noChangeArrowheads="1"/>
          </p:cNvSpPr>
          <p:nvPr/>
        </p:nvSpPr>
        <p:spPr bwMode="auto">
          <a:xfrm>
            <a:off x="3563938" y="2133600"/>
            <a:ext cx="1296987" cy="576263"/>
          </a:xfrm>
          <a:prstGeom prst="rightArrow">
            <a:avLst>
              <a:gd name="adj1" fmla="val 50000"/>
              <a:gd name="adj2" fmla="val 56267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8" grpId="0" animBg="1"/>
      <p:bldP spid="73741" grpId="0" animBg="1"/>
      <p:bldP spid="73742" grpId="0" animBg="1"/>
      <p:bldP spid="737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765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2A02BA3-6CF4-47C4-B0DA-5574AC4B4D4C}" type="slidenum">
              <a:rPr lang="cs-CZ"/>
              <a:pPr/>
              <a:t>25</a:t>
            </a:fld>
            <a:endParaRPr lang="cs-CZ"/>
          </a:p>
        </p:txBody>
      </p:sp>
      <p:sp>
        <p:nvSpPr>
          <p:cNvPr id="2765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pic>
        <p:nvPicPr>
          <p:cNvPr id="76814" name="Picture 14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1557338"/>
            <a:ext cx="3530600" cy="3959225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7680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kostní tkáně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Koncentrické Haversovy lamely</a:t>
            </a:r>
          </a:p>
          <a:p>
            <a:pPr eaLnBrk="1" hangingPunct="1">
              <a:defRPr/>
            </a:pPr>
            <a:r>
              <a:rPr lang="cs-CZ" b="1" smtClean="0"/>
              <a:t>Osteocyty tmavé </a:t>
            </a:r>
          </a:p>
          <a:p>
            <a:pPr eaLnBrk="1" hangingPunct="1">
              <a:defRPr/>
            </a:pPr>
            <a:r>
              <a:rPr lang="cs-CZ" b="1" smtClean="0"/>
              <a:t>Haversův systém při větším zvětšení, kanálek dole. </a:t>
            </a:r>
          </a:p>
          <a:p>
            <a:pPr eaLnBrk="1" hangingPunct="1">
              <a:defRPr/>
            </a:pPr>
            <a:r>
              <a:rPr lang="cs-CZ" b="1" smtClean="0"/>
              <a:t>Uvnitř kanálku řídké vláknité pojivo – cévy.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5003800" y="5624513"/>
            <a:ext cx="3529013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Kompaktní kost</a:t>
            </a:r>
          </a:p>
        </p:txBody>
      </p:sp>
      <p:sp>
        <p:nvSpPr>
          <p:cNvPr id="76810" name="AutoShape 10"/>
          <p:cNvSpPr>
            <a:spLocks noChangeArrowheads="1"/>
          </p:cNvSpPr>
          <p:nvPr/>
        </p:nvSpPr>
        <p:spPr bwMode="auto">
          <a:xfrm rot="765934">
            <a:off x="4211638" y="4724400"/>
            <a:ext cx="2663825" cy="414338"/>
          </a:xfrm>
          <a:prstGeom prst="rightArrow">
            <a:avLst>
              <a:gd name="adj1" fmla="val 50000"/>
              <a:gd name="adj2" fmla="val 160728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76811" name="AutoShape 11"/>
          <p:cNvSpPr>
            <a:spLocks noChangeArrowheads="1"/>
          </p:cNvSpPr>
          <p:nvPr/>
        </p:nvSpPr>
        <p:spPr bwMode="auto">
          <a:xfrm>
            <a:off x="3851275" y="1773238"/>
            <a:ext cx="3384550" cy="414337"/>
          </a:xfrm>
          <a:prstGeom prst="rightArrow">
            <a:avLst>
              <a:gd name="adj1" fmla="val 50000"/>
              <a:gd name="adj2" fmla="val 204215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76812" name="AutoShape 12"/>
          <p:cNvSpPr>
            <a:spLocks noChangeArrowheads="1"/>
          </p:cNvSpPr>
          <p:nvPr/>
        </p:nvSpPr>
        <p:spPr bwMode="auto">
          <a:xfrm>
            <a:off x="3851275" y="2708275"/>
            <a:ext cx="2160588" cy="414338"/>
          </a:xfrm>
          <a:prstGeom prst="rightArrow">
            <a:avLst>
              <a:gd name="adj1" fmla="val 50000"/>
              <a:gd name="adj2" fmla="val 130364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6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6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6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768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4" grpId="0" build="p" animBg="1"/>
      <p:bldP spid="76804" grpId="0"/>
      <p:bldP spid="76805" grpId="0" build="p"/>
      <p:bldP spid="76807" grpId="0" animBg="1"/>
      <p:bldP spid="76810" grpId="0" animBg="1"/>
      <p:bldP spid="76811" grpId="0" animBg="1"/>
      <p:bldP spid="768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8675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4366056-B574-4EC1-B6CA-DE4E03612310}" type="slidenum">
              <a:rPr lang="cs-CZ"/>
              <a:pPr/>
              <a:t>26</a:t>
            </a:fld>
            <a:endParaRPr lang="cs-CZ"/>
          </a:p>
        </p:txBody>
      </p:sp>
      <p:sp>
        <p:nvSpPr>
          <p:cNvPr id="28676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pic>
        <p:nvPicPr>
          <p:cNvPr id="7988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6963" y="1600200"/>
            <a:ext cx="4411662" cy="3240088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kostní tkáně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339975" y="4941888"/>
            <a:ext cx="174942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Kompaktní kost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076825" y="4941888"/>
            <a:ext cx="175577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Spongiózní kost</a:t>
            </a:r>
          </a:p>
        </p:txBody>
      </p: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3348038" y="3429000"/>
            <a:ext cx="360362" cy="1366838"/>
          </a:xfrm>
          <a:prstGeom prst="upArrow">
            <a:avLst>
              <a:gd name="adj1" fmla="val 50000"/>
              <a:gd name="adj2" fmla="val 94824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5435600" y="3860800"/>
            <a:ext cx="360363" cy="935038"/>
          </a:xfrm>
          <a:prstGeom prst="upArrow">
            <a:avLst>
              <a:gd name="adj1" fmla="val 50000"/>
              <a:gd name="adj2" fmla="val 64868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6" grpId="0" animBg="1"/>
      <p:bldP spid="79877" grpId="0" animBg="1"/>
      <p:bldP spid="79878" grpId="0" animBg="1"/>
      <p:bldP spid="7987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29699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E001AF3-A1F7-4737-B098-B6FA65EF09CB}" type="slidenum">
              <a:rPr lang="cs-CZ"/>
              <a:pPr/>
              <a:t>27</a:t>
            </a:fld>
            <a:endParaRPr lang="cs-CZ"/>
          </a:p>
        </p:txBody>
      </p:sp>
      <p:sp>
        <p:nvSpPr>
          <p:cNvPr id="29700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Trofické tkáně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00200"/>
            <a:ext cx="850741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Vytvářejí vnitřní prostředí organismů – homeostáza.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Rozvádí živiny, hormony, dýchací plyny a zplodiny látkového metabolismu.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/>
              <a:t>Tělní tekutiny: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Nitrobuněčné (40 % hmotnosti člověka)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Základní cytoplazma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Mimobuněčné (20 % hmotnosti člověka)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Krev, míza, tkáňový mok</a:t>
            </a:r>
            <a:endParaRPr lang="cs-CZ" sz="20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249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249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/>
      <p:bldP spid="12493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0723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0351918-EA88-4B41-A224-AA75D4155E8C}" type="slidenum">
              <a:rPr lang="cs-CZ"/>
              <a:pPr/>
              <a:t>28</a:t>
            </a:fld>
            <a:endParaRPr lang="cs-CZ"/>
          </a:p>
        </p:txBody>
      </p:sp>
      <p:sp>
        <p:nvSpPr>
          <p:cNvPr id="30724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33128" name="Rectangle 8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Trofické tkáně - krev</a:t>
            </a:r>
          </a:p>
        </p:txBody>
      </p:sp>
      <p:sp>
        <p:nvSpPr>
          <p:cNvPr id="133129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Krev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Krevní plazma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Krevní buňky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Erytrocyty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Leukocyty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cs-CZ" sz="2800" b="1" smtClean="0"/>
              <a:t>Granulocyty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cs-CZ" sz="2800" b="1" smtClean="0"/>
              <a:t>Agranulocyty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cs-CZ" sz="2800" b="1" smtClean="0"/>
              <a:t>Trombocyty</a:t>
            </a:r>
          </a:p>
          <a:p>
            <a:pPr eaLnBrk="1" hangingPunct="1">
              <a:lnSpc>
                <a:spcPct val="90000"/>
              </a:lnSpc>
              <a:defRPr/>
            </a:pPr>
            <a:endParaRPr lang="cs-CZ" sz="2800" b="1" smtClean="0"/>
          </a:p>
        </p:txBody>
      </p:sp>
      <p:pic>
        <p:nvPicPr>
          <p:cNvPr id="133131" name="Picture 11" descr="krew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816100"/>
            <a:ext cx="3995737" cy="3195638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133132" name="Text Box 12"/>
          <p:cNvSpPr txBox="1">
            <a:spLocks noChangeArrowheads="1"/>
          </p:cNvSpPr>
          <p:nvPr/>
        </p:nvSpPr>
        <p:spPr bwMode="auto">
          <a:xfrm>
            <a:off x="4465638" y="5119688"/>
            <a:ext cx="4032250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Erytrocyty savců jsou bezjaderné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3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3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3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31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31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331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331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331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8" grpId="0"/>
      <p:bldP spid="133129" grpId="0" build="p"/>
      <p:bldP spid="1331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1747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F51D1A3-5DA3-4F20-A204-778C2E038EE8}" type="slidenum">
              <a:rPr lang="cs-CZ"/>
              <a:pPr/>
              <a:t>29</a:t>
            </a:fld>
            <a:endParaRPr lang="cs-CZ"/>
          </a:p>
        </p:txBody>
      </p:sp>
      <p:sp>
        <p:nvSpPr>
          <p:cNvPr id="31748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38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Krevní plazma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Průhledná nažloutlá kapalina bez krevních tělísek.</a:t>
            </a:r>
            <a:r>
              <a:rPr lang="cs-CZ" sz="2800" b="1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92% vody, 7% proteiny a 1% soli (ve stopovém množství krevní cukr, zplodiny metabolismu apod.).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/>
              <a:t>Z krevních bílkovin jsou nejdůležitější </a:t>
            </a:r>
            <a:r>
              <a:rPr lang="cs-CZ" sz="2800" b="1" smtClean="0">
                <a:solidFill>
                  <a:schemeClr val="hlink"/>
                </a:solidFill>
              </a:rPr>
              <a:t>albuminy</a:t>
            </a:r>
            <a:r>
              <a:rPr lang="cs-CZ" sz="2800" b="1" i="1" smtClean="0"/>
              <a:t> </a:t>
            </a:r>
            <a:r>
              <a:rPr lang="cs-CZ" sz="2800" b="1" smtClean="0"/>
              <a:t>(tím že na sebe váží vodu, jsou důležité k udržování objemu tekutiny v cévách, přenášejí také řadu látek nerozpustných ve vodě jako jsou vitamíny hormony, bilirubin atd.), </a:t>
            </a:r>
            <a:r>
              <a:rPr lang="cs-CZ" sz="2800" b="1" smtClean="0">
                <a:solidFill>
                  <a:schemeClr val="hlink"/>
                </a:solidFill>
              </a:rPr>
              <a:t>globuliny</a:t>
            </a:r>
            <a:r>
              <a:rPr lang="cs-CZ" sz="2800" b="1" smtClean="0"/>
              <a:t> (jsou přenašeči některých hormonů, enzymů a jiných látek, </a:t>
            </a:r>
            <a:r>
              <a:rPr lang="cs-CZ" sz="2800" b="1" smtClean="0">
                <a:solidFill>
                  <a:schemeClr val="hlink"/>
                </a:solidFill>
              </a:rPr>
              <a:t>gamaglobuliny</a:t>
            </a:r>
            <a:r>
              <a:rPr lang="cs-CZ" sz="2800" b="1" smtClean="0"/>
              <a:t>= imunolátky), </a:t>
            </a:r>
            <a:r>
              <a:rPr lang="cs-CZ" sz="2800" b="1" smtClean="0">
                <a:solidFill>
                  <a:schemeClr val="hlink"/>
                </a:solidFill>
              </a:rPr>
              <a:t>fibrinogen</a:t>
            </a:r>
            <a:r>
              <a:rPr lang="cs-CZ" sz="2800" b="1" smtClean="0"/>
              <a:t> (protein důležitý pro srážlivost krve).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2" grpId="0"/>
      <p:bldP spid="13824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512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3D182F2-1208-426D-858D-B112DDEE726C}" type="slidenum">
              <a:rPr lang="cs-CZ"/>
              <a:pPr/>
              <a:t>3</a:t>
            </a:fld>
            <a:endParaRPr lang="cs-CZ"/>
          </a:p>
        </p:txBody>
      </p:sp>
      <p:sp>
        <p:nvSpPr>
          <p:cNvPr id="512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Tkáně - složení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Buňky + tkáňový mok + mezibuněčná hmota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Buňky: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Pevné – mají stálou polohu a vytvářejí síť.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Volné – pohyblivé (přítomny v mezibuněčné hmotě).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Tkáňový mok – vzniká filtrací z kapilár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Mezibuněčná hmota: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Vláknitá – pevná struktura (glykoproteiny)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Amorfní – tekutý, polotekutý, pevný charakter</a:t>
            </a:r>
            <a:endParaRPr lang="cs-CZ" sz="24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075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075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277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E94D9C8-378A-4803-BFD3-B2E44D2BD5C0}" type="slidenum">
              <a:rPr lang="cs-CZ"/>
              <a:pPr/>
              <a:t>30</a:t>
            </a:fld>
            <a:endParaRPr lang="cs-CZ"/>
          </a:p>
        </p:txBody>
      </p:sp>
      <p:sp>
        <p:nvSpPr>
          <p:cNvPr id="3277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40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mtClean="0">
                <a:effectLst/>
              </a:rPr>
              <a:t>Krevní buňky - erytrocyty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1600200"/>
            <a:ext cx="504031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Bikonkávní</a:t>
            </a:r>
            <a:r>
              <a:rPr lang="cs-CZ" sz="2800" b="1" smtClean="0"/>
              <a:t> – dvojdutý tvar</a:t>
            </a:r>
          </a:p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/>
              <a:t>Bezjaderné</a:t>
            </a:r>
          </a:p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/>
              <a:t>Vznik mitózou v kostní dřeni – erytropoéza.</a:t>
            </a:r>
          </a:p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/>
              <a:t>Životnost 120 dní.</a:t>
            </a:r>
          </a:p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/>
              <a:t>Zánik v játrech a slezině – fagocytující buňky je rozloží.</a:t>
            </a:r>
          </a:p>
          <a:p>
            <a:pPr eaLnBrk="1" hangingPunct="1">
              <a:lnSpc>
                <a:spcPct val="90000"/>
              </a:lnSpc>
              <a:spcBef>
                <a:spcPct val="15000"/>
              </a:spcBef>
              <a:defRPr/>
            </a:pPr>
            <a:r>
              <a:rPr lang="cs-CZ" sz="2800" b="1" smtClean="0"/>
              <a:t>Hemoglobin se rozpadá na žlučová barviva – birilubin – hemolýza.</a:t>
            </a:r>
          </a:p>
        </p:txBody>
      </p:sp>
      <p:pic>
        <p:nvPicPr>
          <p:cNvPr id="140292" name="Picture 4" descr="erytroc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32438" y="1773238"/>
            <a:ext cx="2747962" cy="3311525"/>
          </a:xfrm>
          <a:noFill/>
          <a:ln w="25400" cap="flat" algn="ctr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3795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23E968B-677C-436D-8034-59CDFD4F3B45}" type="slidenum">
              <a:rPr lang="cs-CZ"/>
              <a:pPr/>
              <a:t>31</a:t>
            </a:fld>
            <a:endParaRPr lang="cs-CZ"/>
          </a:p>
        </p:txBody>
      </p:sp>
      <p:sp>
        <p:nvSpPr>
          <p:cNvPr id="33796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Krevní buňky – leukocyty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835525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sz="2800" b="1" smtClean="0">
                <a:solidFill>
                  <a:schemeClr val="hlink"/>
                </a:solidFill>
                <a:effectLst/>
              </a:rPr>
              <a:t>Průsvitné a jaderné.</a:t>
            </a:r>
          </a:p>
          <a:p>
            <a:pPr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sz="2800" b="1" smtClean="0">
                <a:effectLst/>
              </a:rPr>
              <a:t>Při infekcích prochází kapilární stěnou – schopnost fagocytózy.</a:t>
            </a:r>
          </a:p>
          <a:p>
            <a:pPr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sz="2800" b="1" smtClean="0">
                <a:effectLst/>
              </a:rPr>
              <a:t>Podle obsahu zrnek se dělí na: 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Granulocyty</a:t>
            </a:r>
          </a:p>
          <a:p>
            <a:pPr lvl="2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Eozinofily</a:t>
            </a:r>
          </a:p>
          <a:p>
            <a:pPr lvl="2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Neutrofily</a:t>
            </a:r>
          </a:p>
          <a:p>
            <a:pPr lvl="2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Bazofily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Agranulocyty</a:t>
            </a:r>
          </a:p>
          <a:p>
            <a:pPr lvl="2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Monocyty</a:t>
            </a:r>
          </a:p>
          <a:p>
            <a:pPr lvl="2" eaLnBrk="1" hangingPunct="1">
              <a:lnSpc>
                <a:spcPct val="80000"/>
              </a:lnSpc>
              <a:spcBef>
                <a:spcPct val="10000"/>
              </a:spcBef>
            </a:pPr>
            <a:r>
              <a:rPr lang="cs-CZ" b="1" smtClean="0">
                <a:effectLst/>
              </a:rPr>
              <a:t>Lymfocyty</a:t>
            </a:r>
            <a:endParaRPr lang="cs-CZ" sz="2000" b="1" smtClean="0">
              <a:effectLst/>
            </a:endParaRPr>
          </a:p>
        </p:txBody>
      </p:sp>
      <p:grpSp>
        <p:nvGrpSpPr>
          <p:cNvPr id="33799" name="Group 4"/>
          <p:cNvGrpSpPr>
            <a:grpSpLocks/>
          </p:cNvGrpSpPr>
          <p:nvPr/>
        </p:nvGrpSpPr>
        <p:grpSpPr bwMode="auto">
          <a:xfrm>
            <a:off x="560388" y="-571500"/>
            <a:ext cx="8023225" cy="8001000"/>
            <a:chOff x="0" y="0"/>
            <a:chExt cx="5054" cy="5040"/>
          </a:xfrm>
        </p:grpSpPr>
        <p:sp>
          <p:nvSpPr>
            <p:cNvPr id="338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505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cs-CZ"/>
            </a:p>
          </p:txBody>
        </p:sp>
        <p:grpSp>
          <p:nvGrpSpPr>
            <p:cNvPr id="33802" name="Group 6"/>
            <p:cNvGrpSpPr>
              <a:grpSpLocks/>
            </p:cNvGrpSpPr>
            <p:nvPr/>
          </p:nvGrpSpPr>
          <p:grpSpPr bwMode="auto">
            <a:xfrm>
              <a:off x="0" y="0"/>
              <a:ext cx="3038" cy="5040"/>
              <a:chOff x="0" y="5040"/>
              <a:chExt cx="3038" cy="5040"/>
            </a:xfrm>
          </p:grpSpPr>
          <p:sp>
            <p:nvSpPr>
              <p:cNvPr id="33803" name="Rectangle 7"/>
              <p:cNvSpPr>
                <a:spLocks noChangeArrowheads="1"/>
              </p:cNvSpPr>
              <p:nvPr/>
            </p:nvSpPr>
            <p:spPr bwMode="auto">
              <a:xfrm>
                <a:off x="0" y="5040"/>
                <a:ext cx="3038" cy="5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cs-CZ"/>
              </a:p>
            </p:txBody>
          </p:sp>
          <p:sp>
            <p:nvSpPr>
              <p:cNvPr id="33804" name="Rectangle 8"/>
              <p:cNvSpPr>
                <a:spLocks noChangeArrowheads="1"/>
              </p:cNvSpPr>
              <p:nvPr/>
            </p:nvSpPr>
            <p:spPr bwMode="auto">
              <a:xfrm>
                <a:off x="0" y="5040"/>
                <a:ext cx="1566" cy="1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68241" tIns="68241" rIns="68241">
                <a:spAutoFit/>
              </a:bodyPr>
              <a:lstStyle/>
              <a:p>
                <a:r>
                  <a:rPr lang="cs-CZ" sz="800">
                    <a:solidFill>
                      <a:srgbClr val="000000"/>
                    </a:solidFill>
                    <a:latin typeface="Tahoma" pitchFamily="34" charset="0"/>
                  </a:rPr>
                  <a:t>  </a:t>
                </a:r>
                <a:r>
                  <a:rPr lang="cs-CZ" sz="11500">
                    <a:solidFill>
                      <a:srgbClr val="000000"/>
                    </a:solidFill>
                    <a:latin typeface="Tahoma" pitchFamily="34" charset="0"/>
                  </a:rPr>
                  <a:t> </a:t>
                </a:r>
                <a:r>
                  <a:rPr lang="cs-CZ" sz="800">
                    <a:solidFill>
                      <a:srgbClr val="000000"/>
                    </a:solidFill>
                    <a:latin typeface="Tahoma" pitchFamily="34" charset="0"/>
                  </a:rPr>
                  <a:t>                                                                       </a:t>
                </a:r>
              </a:p>
              <a:p>
                <a:pPr eaLnBrk="0" hangingPunct="0"/>
                <a:endParaRPr lang="cs-CZ" sz="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14132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1700213"/>
            <a:ext cx="3298825" cy="43211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41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4819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E33442A-FD45-42FA-9E4E-888FFC65EBD1}" type="slidenum">
              <a:rPr lang="cs-CZ"/>
              <a:pPr/>
              <a:t>32</a:t>
            </a:fld>
            <a:endParaRPr lang="cs-CZ"/>
          </a:p>
        </p:txBody>
      </p:sp>
      <p:sp>
        <p:nvSpPr>
          <p:cNvPr id="34820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smtClean="0"/>
              <a:t>Krevní buňky - erytrocyty</a:t>
            </a: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8175" y="1600200"/>
            <a:ext cx="2905125" cy="28797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468313" y="4581525"/>
            <a:ext cx="4751387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Krev ryby – jaderné erytrocyty</a:t>
            </a: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724525" y="4581525"/>
            <a:ext cx="287972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Krev ptáků – jaderné erytrocyty</a:t>
            </a:r>
          </a:p>
        </p:txBody>
      </p:sp>
      <p:pic>
        <p:nvPicPr>
          <p:cNvPr id="86024" name="Picture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0700" y="1600200"/>
            <a:ext cx="4673600" cy="2879725"/>
          </a:xfrm>
          <a:noFill/>
          <a:ln w="25400" cap="flat" algn="ctr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60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20" grpId="0" animBg="1"/>
      <p:bldP spid="86021" grpId="0" animBg="1"/>
      <p:bldP spid="86022" grpId="0" animBg="1"/>
      <p:bldP spid="8602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584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D754E04-FB33-445E-BB86-E86F349957F0}" type="slidenum">
              <a:rPr lang="cs-CZ"/>
              <a:pPr/>
              <a:t>33</a:t>
            </a:fld>
            <a:endParaRPr lang="cs-CZ"/>
          </a:p>
        </p:txBody>
      </p:sp>
      <p:sp>
        <p:nvSpPr>
          <p:cNvPr id="3584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Svalové tkáně 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Svalové buňky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Plaménkové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Trámčité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Svalová vlákna=svalová buňka (kosterní svalovina)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Svalové epitely</a:t>
            </a:r>
            <a:r>
              <a:rPr lang="cs-CZ" sz="2800" b="1" smtClean="0"/>
              <a:t> – myoepitely (žahavci, ploštěnci)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Hladká svalovina</a:t>
            </a:r>
            <a:r>
              <a:rPr lang="cs-CZ" sz="2800" b="1" smtClean="0"/>
              <a:t> – svalovina vnitřních orgánů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Žíhaná svalovina</a:t>
            </a:r>
            <a:r>
              <a:rPr lang="cs-CZ" sz="2800" b="1" smtClean="0"/>
              <a:t> – kosterní svalovina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Srdeční svalovina</a:t>
            </a:r>
            <a:r>
              <a:rPr lang="cs-CZ" sz="2800" b="1" smtClean="0"/>
              <a:t> – myokard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7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7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7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7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70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870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6867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A135978-C645-47B1-AB3A-5D30D59CF849}" type="slidenum">
              <a:rPr lang="cs-CZ"/>
              <a:pPr/>
              <a:t>34</a:t>
            </a:fld>
            <a:endParaRPr lang="cs-CZ"/>
          </a:p>
        </p:txBody>
      </p:sp>
      <p:sp>
        <p:nvSpPr>
          <p:cNvPr id="36868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45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Svalové tkáně </a:t>
            </a:r>
          </a:p>
        </p:txBody>
      </p:sp>
      <p:pic>
        <p:nvPicPr>
          <p:cNvPr id="14541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5038" y="1600200"/>
            <a:ext cx="2011362" cy="3238500"/>
          </a:xfrm>
          <a:noFill/>
          <a:ln w="25400" cap="flat" algn="ctr">
            <a:solidFill>
              <a:schemeClr val="hlink"/>
            </a:solidFill>
          </a:ln>
        </p:spPr>
      </p:pic>
      <p:pic>
        <p:nvPicPr>
          <p:cNvPr id="145416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5325" y="1600200"/>
            <a:ext cx="814388" cy="3238500"/>
          </a:xfrm>
          <a:noFill/>
          <a:ln w="25400" cap="flat" algn="ctr">
            <a:solidFill>
              <a:schemeClr val="hlink"/>
            </a:solidFill>
          </a:ln>
        </p:spPr>
      </p:pic>
      <p:pic>
        <p:nvPicPr>
          <p:cNvPr id="145419" name="Picture 1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13313" y="1600200"/>
            <a:ext cx="3535362" cy="3238500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145421" name="Text Box 13"/>
          <p:cNvSpPr txBox="1">
            <a:spLocks noChangeArrowheads="1"/>
          </p:cNvSpPr>
          <p:nvPr/>
        </p:nvSpPr>
        <p:spPr bwMode="auto">
          <a:xfrm>
            <a:off x="539750" y="4941888"/>
            <a:ext cx="115252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Hladká</a:t>
            </a:r>
          </a:p>
          <a:p>
            <a:pPr algn="ctr"/>
            <a:r>
              <a:rPr lang="cs-CZ" b="1"/>
              <a:t>svalovina</a:t>
            </a:r>
          </a:p>
        </p:txBody>
      </p:sp>
      <p:sp>
        <p:nvSpPr>
          <p:cNvPr id="145422" name="Text Box 14"/>
          <p:cNvSpPr txBox="1">
            <a:spLocks noChangeArrowheads="1"/>
          </p:cNvSpPr>
          <p:nvPr/>
        </p:nvSpPr>
        <p:spPr bwMode="auto">
          <a:xfrm>
            <a:off x="2195513" y="4941888"/>
            <a:ext cx="2016125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Příčně pruhovaná  svalovina</a:t>
            </a:r>
          </a:p>
        </p:txBody>
      </p:sp>
      <p:sp>
        <p:nvSpPr>
          <p:cNvPr id="145423" name="Text Box 15"/>
          <p:cNvSpPr txBox="1">
            <a:spLocks noChangeArrowheads="1"/>
          </p:cNvSpPr>
          <p:nvPr/>
        </p:nvSpPr>
        <p:spPr bwMode="auto">
          <a:xfrm>
            <a:off x="4859338" y="4941888"/>
            <a:ext cx="3600450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Srdeční – trámčitá svalovina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  <p:bldP spid="145421" grpId="0" animBg="1"/>
      <p:bldP spid="145422" grpId="0" animBg="1"/>
      <p:bldP spid="1454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7891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DAFAA4D-73EE-43AD-AED1-5A3307C03E5B}" type="slidenum">
              <a:rPr lang="cs-CZ"/>
              <a:pPr/>
              <a:t>35</a:t>
            </a:fld>
            <a:endParaRPr lang="cs-CZ"/>
          </a:p>
        </p:txBody>
      </p:sp>
      <p:sp>
        <p:nvSpPr>
          <p:cNvPr id="37892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Svalové tkáně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727200" y="4184650"/>
            <a:ext cx="5688013" cy="392113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Hladká svalovina tenkého střeva</a:t>
            </a:r>
          </a:p>
        </p:txBody>
      </p:sp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7838" y="1600200"/>
            <a:ext cx="5646737" cy="2484438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8915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19AE9ED-13BD-4C75-9919-97FBDCB62766}" type="slidenum">
              <a:rPr lang="cs-CZ"/>
              <a:pPr/>
              <a:t>36</a:t>
            </a:fld>
            <a:endParaRPr lang="cs-CZ"/>
          </a:p>
        </p:txBody>
      </p:sp>
      <p:sp>
        <p:nvSpPr>
          <p:cNvPr id="38916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8909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Svalové tkáně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2301875" y="4941888"/>
            <a:ext cx="4535488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Žíhaná svalová vlákna kosterní svaloviny – mnohojaderné buňky</a:t>
            </a:r>
          </a:p>
        </p:txBody>
      </p:sp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2513" y="1600200"/>
            <a:ext cx="4498975" cy="3240088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39939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9059DBA-C0A0-4646-8333-6C672F022AB2}" type="slidenum">
              <a:rPr lang="cs-CZ"/>
              <a:pPr/>
              <a:t>37</a:t>
            </a:fld>
            <a:endParaRPr lang="cs-CZ"/>
          </a:p>
        </p:txBody>
      </p:sp>
      <p:sp>
        <p:nvSpPr>
          <p:cNvPr id="39940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91143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Svalové tkáně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2700338" y="4941888"/>
            <a:ext cx="3743325" cy="941387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Myokard  - buňky jsou navzájem propojeny nepravidelnými jemnými přepážkami</a:t>
            </a:r>
          </a:p>
        </p:txBody>
      </p:sp>
      <p:pic>
        <p:nvPicPr>
          <p:cNvPr id="91150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0975" y="1600200"/>
            <a:ext cx="3703638" cy="3238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/>
      <p:bldP spid="9114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0963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A564757-467D-40B4-A34B-38A337E92AC9}" type="slidenum">
              <a:rPr lang="cs-CZ"/>
              <a:pPr/>
              <a:t>38</a:t>
            </a:fld>
            <a:endParaRPr lang="cs-CZ"/>
          </a:p>
        </p:txBody>
      </p:sp>
      <p:sp>
        <p:nvSpPr>
          <p:cNvPr id="40964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269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Nervové tkáně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Dva typy buněk: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Nervové buňky (neurony)</a:t>
            </a:r>
            <a:r>
              <a:rPr lang="cs-CZ" sz="2800" b="1" smtClean="0"/>
              <a:t> jsou biochemicky i anatomicky specializované buňky schopné přenosu signálu a synaptického kontaktu s jinými neurony; vedou informaci uvnitř CNS a do zbytku těla nebo z něj.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cs-CZ" b="1" smtClean="0"/>
              <a:t> Nejdelší buňky – až 1 m, mají nejdelší životnost.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Gliové buňky</a:t>
            </a:r>
            <a:r>
              <a:rPr lang="cs-CZ" sz="2800" b="1" smtClean="0"/>
              <a:t> – jsou malé buňky funkčně spojené s neurony (neprodukují akční potenciály), vytvářejí myelinovou pochvu axonů v CNS – mají ochrannou funkci.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1987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58CC206-EDE6-4D53-9F4B-FEF5444A0BA6}" type="slidenum">
              <a:rPr lang="cs-CZ"/>
              <a:pPr/>
              <a:t>39</a:t>
            </a:fld>
            <a:endParaRPr lang="cs-CZ"/>
          </a:p>
        </p:txBody>
      </p:sp>
      <p:sp>
        <p:nvSpPr>
          <p:cNvPr id="41988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56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Nervové tkáně</a:t>
            </a:r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647700" y="4221163"/>
            <a:ext cx="7848600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Nervové tkáně jsou tvořeny neurony a gliovými buňkami</a:t>
            </a:r>
          </a:p>
        </p:txBody>
      </p:sp>
      <p:pic>
        <p:nvPicPr>
          <p:cNvPr id="15668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575" y="1600200"/>
            <a:ext cx="3513138" cy="25209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5668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1875" y="1600200"/>
            <a:ext cx="3638550" cy="25209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  <p:bldP spid="1566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6147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1F64E53-96AF-4158-AE3C-177BB97ECF9F}" type="slidenum">
              <a:rPr lang="cs-CZ"/>
              <a:pPr/>
              <a:t>4</a:t>
            </a:fld>
            <a:endParaRPr lang="cs-CZ"/>
          </a:p>
        </p:txBody>
      </p:sp>
      <p:sp>
        <p:nvSpPr>
          <p:cNvPr id="6148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Základní rozdělení tkání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Epitely</a:t>
            </a:r>
            <a:r>
              <a:rPr lang="cs-CZ" sz="2800" b="1" smtClean="0"/>
              <a:t> – kryjí povrch těla a povrch orgánů.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Pojiva</a:t>
            </a:r>
            <a:r>
              <a:rPr lang="cs-CZ" sz="2800" b="1" smtClean="0"/>
              <a:t> – přenos látek, výplň prostorů mezi orgány, obaly orgánů, opora těla.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Svalové tkáně</a:t>
            </a:r>
            <a:r>
              <a:rPr lang="cs-CZ" sz="2800" b="1" smtClean="0"/>
              <a:t> – pohyb organismu a pohyb orgánů.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Trofické tkáně</a:t>
            </a:r>
            <a:r>
              <a:rPr lang="cs-CZ" sz="2800" b="1" smtClean="0"/>
              <a:t> – tělní tekutiny.</a:t>
            </a:r>
          </a:p>
          <a:p>
            <a:pPr marL="609600" indent="-609600" eaLnBrk="1" hangingPunct="1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AutoNum type="arabicPeriod"/>
              <a:defRPr/>
            </a:pPr>
            <a:r>
              <a:rPr lang="cs-CZ" sz="2800" b="1" smtClean="0">
                <a:solidFill>
                  <a:schemeClr val="hlink"/>
                </a:solidFill>
              </a:rPr>
              <a:t>Nervové tkáně</a:t>
            </a:r>
            <a:r>
              <a:rPr lang="cs-CZ" sz="2800" b="1" smtClean="0"/>
              <a:t> – zajištění příjmu a vedení vzruchů, koordinace činnosti všech tkání a orgánů, řídící funkce.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3011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53124A0-794E-489F-8C52-6E5747E41EF1}" type="slidenum">
              <a:rPr lang="cs-CZ"/>
              <a:pPr/>
              <a:t>40</a:t>
            </a:fld>
            <a:endParaRPr lang="cs-CZ"/>
          </a:p>
        </p:txBody>
      </p:sp>
      <p:sp>
        <p:nvSpPr>
          <p:cNvPr id="43012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Nervová tkáň – stavba neuronu</a:t>
            </a:r>
          </a:p>
        </p:txBody>
      </p:sp>
      <p:pic>
        <p:nvPicPr>
          <p:cNvPr id="94211" name="Picture 3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37263" y="1600200"/>
            <a:ext cx="2419350" cy="3238500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684213" y="4941888"/>
            <a:ext cx="7775575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Neuron</a:t>
            </a:r>
          </a:p>
        </p:txBody>
      </p:sp>
      <p:pic>
        <p:nvPicPr>
          <p:cNvPr id="9421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388" y="1600200"/>
            <a:ext cx="4660900" cy="3238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42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 build="p" animBg="1"/>
      <p:bldP spid="942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4035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9A919FE-6962-480F-92D9-7FD60587B579}" type="slidenum">
              <a:rPr lang="cs-CZ"/>
              <a:pPr/>
              <a:t>41</a:t>
            </a:fld>
            <a:endParaRPr lang="cs-CZ"/>
          </a:p>
        </p:txBody>
      </p:sp>
      <p:sp>
        <p:nvSpPr>
          <p:cNvPr id="44036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51558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Nervová tkáň</a:t>
            </a:r>
          </a:p>
        </p:txBody>
      </p:sp>
      <p:sp>
        <p:nvSpPr>
          <p:cNvPr id="44038" name="Text Box 11"/>
          <p:cNvSpPr txBox="1">
            <a:spLocks noChangeArrowheads="1"/>
          </p:cNvSpPr>
          <p:nvPr/>
        </p:nvSpPr>
        <p:spPr bwMode="auto">
          <a:xfrm>
            <a:off x="1671638" y="5334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cs-CZ"/>
          </a:p>
        </p:txBody>
      </p:sp>
      <p:sp>
        <p:nvSpPr>
          <p:cNvPr id="151566" name="Text Box 14"/>
          <p:cNvSpPr txBox="1">
            <a:spLocks noChangeArrowheads="1"/>
          </p:cNvSpPr>
          <p:nvPr/>
        </p:nvSpPr>
        <p:spPr bwMode="auto">
          <a:xfrm>
            <a:off x="1547813" y="4760913"/>
            <a:ext cx="6048375" cy="121602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Vytváření spojovacích drah mezi buňkami a kůrou velkého mozku člověka během dospívání. </a:t>
            </a:r>
          </a:p>
          <a:p>
            <a:pPr algn="ctr"/>
            <a:r>
              <a:rPr lang="cs-CZ" b="1"/>
              <a:t>Novorozeně - tříměsíční dítě - patnáctiměsíční dítě -dvouleté dítě.</a:t>
            </a:r>
          </a:p>
        </p:txBody>
      </p:sp>
      <p:pic>
        <p:nvPicPr>
          <p:cNvPr id="15157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4963" y="1600200"/>
            <a:ext cx="5934075" cy="30607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/>
      <p:bldP spid="15156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5059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410DE52-597C-42E9-908D-909A585CED7C}" type="slidenum">
              <a:rPr lang="cs-CZ"/>
              <a:pPr/>
              <a:t>42</a:t>
            </a:fld>
            <a:endParaRPr lang="cs-CZ"/>
          </a:p>
        </p:txBody>
      </p:sp>
      <p:sp>
        <p:nvSpPr>
          <p:cNvPr id="45060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96263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Nervová tkáň – přenos vzruchu</a:t>
            </a:r>
          </a:p>
        </p:txBody>
      </p:sp>
      <p:pic>
        <p:nvPicPr>
          <p:cNvPr id="96264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71963" y="1600200"/>
            <a:ext cx="3948112" cy="3238500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935038" y="4941888"/>
            <a:ext cx="7345362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Synapse</a:t>
            </a:r>
          </a:p>
        </p:txBody>
      </p:sp>
      <p:pic>
        <p:nvPicPr>
          <p:cNvPr id="96268" name="Picture 12" descr="neuron_part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23925" y="1600200"/>
            <a:ext cx="2422525" cy="3238500"/>
          </a:xfrm>
          <a:noFill/>
          <a:ln w="25400" cap="flat" algn="ctr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  <p:bldP spid="96264" grpId="0" animBg="1"/>
      <p:bldP spid="9626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46083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4B94BC9-C4D8-4E4A-B3DB-2E05AB14F9F9}" type="slidenum">
              <a:rPr lang="cs-CZ"/>
              <a:pPr/>
              <a:t>43</a:t>
            </a:fld>
            <a:endParaRPr lang="cs-CZ"/>
          </a:p>
        </p:txBody>
      </p:sp>
      <p:sp>
        <p:nvSpPr>
          <p:cNvPr id="46084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55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Nervová tkáň – přenos vzruchu</a:t>
            </a:r>
          </a:p>
        </p:txBody>
      </p:sp>
      <p:pic>
        <p:nvPicPr>
          <p:cNvPr id="155654" name="Picture 6" descr="Synap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1628775"/>
            <a:ext cx="1682750" cy="3238500"/>
          </a:xfrm>
          <a:ln w="25400" algn="ctr">
            <a:solidFill>
              <a:schemeClr val="hlink"/>
            </a:solidFill>
          </a:ln>
        </p:spPr>
      </p:pic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1547813" y="4976813"/>
            <a:ext cx="6192837" cy="392112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Synapse</a:t>
            </a:r>
          </a:p>
        </p:txBody>
      </p:sp>
      <p:pic>
        <p:nvPicPr>
          <p:cNvPr id="155655" name="Picture 7" descr="Neurotransmitters in Synapse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635375" y="1628775"/>
            <a:ext cx="4095750" cy="3238500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  <p:bldP spid="1556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7171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64A7CB6-7A09-4182-B70F-2A86E6A133F5}" type="slidenum">
              <a:rPr lang="cs-CZ"/>
              <a:pPr/>
              <a:t>5</a:t>
            </a:fld>
            <a:endParaRPr lang="cs-CZ"/>
          </a:p>
        </p:txBody>
      </p:sp>
      <p:sp>
        <p:nvSpPr>
          <p:cNvPr id="7172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413" y="274638"/>
            <a:ext cx="8893175" cy="11430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defRPr/>
            </a:pPr>
            <a:r>
              <a:rPr lang="cs-CZ" sz="4000" smtClean="0"/>
              <a:t>Epitely - tkáně rozprostřené do plochy, jedna nebo více vrstev buněk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36713"/>
            <a:ext cx="4330700" cy="32321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b="1" smtClean="0">
                <a:solidFill>
                  <a:schemeClr val="hlink"/>
                </a:solidFill>
              </a:rPr>
              <a:t>Dělení epitelů: </a:t>
            </a:r>
          </a:p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a) Podle počtu vrstev:</a:t>
            </a:r>
          </a:p>
          <a:p>
            <a:pPr lvl="2" eaLnBrk="1" hangingPunct="1">
              <a:defRPr/>
            </a:pPr>
            <a:r>
              <a:rPr lang="cs-CZ" sz="2800" b="1" smtClean="0"/>
              <a:t>Jednovrstevný</a:t>
            </a:r>
          </a:p>
          <a:p>
            <a:pPr lvl="2" eaLnBrk="1" hangingPunct="1">
              <a:defRPr/>
            </a:pPr>
            <a:r>
              <a:rPr lang="cs-CZ" sz="2800" b="1" smtClean="0"/>
              <a:t>Víceřadý</a:t>
            </a:r>
          </a:p>
          <a:p>
            <a:pPr lvl="2" eaLnBrk="1" hangingPunct="1">
              <a:defRPr/>
            </a:pPr>
            <a:r>
              <a:rPr lang="cs-CZ" sz="2800" b="1" smtClean="0"/>
              <a:t>Vícevrstevný</a:t>
            </a:r>
          </a:p>
          <a:p>
            <a:pPr lvl="2" eaLnBrk="1" hangingPunct="1">
              <a:defRPr/>
            </a:pPr>
            <a:r>
              <a:rPr lang="cs-CZ" sz="2800" b="1" smtClean="0"/>
              <a:t>Přechodný</a:t>
            </a:r>
            <a:endParaRPr lang="cs-CZ" b="1" smtClean="0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2133600"/>
            <a:ext cx="4248150" cy="4175125"/>
          </a:xfrm>
        </p:spPr>
        <p:txBody>
          <a:bodyPr/>
          <a:lstStyle/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b) Podle tvaru buněk:</a:t>
            </a:r>
          </a:p>
          <a:p>
            <a:pPr lvl="2" eaLnBrk="1" hangingPunct="1">
              <a:defRPr/>
            </a:pPr>
            <a:r>
              <a:rPr lang="cs-CZ" sz="2800" b="1" smtClean="0"/>
              <a:t>Kubický</a:t>
            </a:r>
          </a:p>
          <a:p>
            <a:pPr lvl="2" eaLnBrk="1" hangingPunct="1">
              <a:defRPr/>
            </a:pPr>
            <a:r>
              <a:rPr lang="cs-CZ" sz="2800" b="1" smtClean="0"/>
              <a:t>Cylindrický</a:t>
            </a:r>
          </a:p>
          <a:p>
            <a:pPr lvl="2" eaLnBrk="1" hangingPunct="1">
              <a:defRPr/>
            </a:pPr>
            <a:r>
              <a:rPr lang="cs-CZ" sz="2800" b="1" smtClean="0"/>
              <a:t>Dlaždicový</a:t>
            </a:r>
          </a:p>
          <a:p>
            <a:pPr lvl="1" eaLnBrk="1" hangingPunct="1">
              <a:defRPr/>
            </a:pPr>
            <a:r>
              <a:rPr lang="cs-CZ" sz="2800" b="1" smtClean="0">
                <a:solidFill>
                  <a:schemeClr val="hlink"/>
                </a:solidFill>
              </a:rPr>
              <a:t>c) Podle funkce:</a:t>
            </a:r>
          </a:p>
          <a:p>
            <a:pPr lvl="2" eaLnBrk="1" hangingPunct="1">
              <a:defRPr/>
            </a:pPr>
            <a:r>
              <a:rPr lang="cs-CZ" sz="2800" b="1" smtClean="0"/>
              <a:t>Krycí</a:t>
            </a:r>
          </a:p>
          <a:p>
            <a:pPr lvl="2" eaLnBrk="1" hangingPunct="1">
              <a:defRPr/>
            </a:pPr>
            <a:r>
              <a:rPr lang="cs-CZ" sz="2800" b="1" smtClean="0"/>
              <a:t>Resorpční</a:t>
            </a:r>
          </a:p>
          <a:p>
            <a:pPr lvl="2" eaLnBrk="1" hangingPunct="1">
              <a:defRPr/>
            </a:pPr>
            <a:r>
              <a:rPr lang="cs-CZ" sz="2800" b="1" smtClean="0"/>
              <a:t>Smyslový</a:t>
            </a:r>
            <a:endParaRPr lang="cs-CZ" sz="2400" b="1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7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7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7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7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71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71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71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9" grpId="0" build="p"/>
      <p:bldP spid="718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Zástupný symbol pro datum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8195" name="Zástupný symbol pro číslo snímku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0B18020D-0B5C-439B-90B9-7814D84118FB}" type="slidenum">
              <a:rPr lang="cs-CZ"/>
              <a:pPr/>
              <a:t>6</a:t>
            </a:fld>
            <a:endParaRPr lang="cs-CZ"/>
          </a:p>
        </p:txBody>
      </p:sp>
      <p:sp>
        <p:nvSpPr>
          <p:cNvPr id="8196" name="Zástupný symbol pro zápatí 5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Dělení epitelů podle počtu vrstev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Jednovrstevný: </a:t>
            </a:r>
            <a:r>
              <a:rPr lang="cs-CZ" sz="2800" b="1" smtClean="0"/>
              <a:t>bezobratlí – jediný typ kromě ploutvenek, obratlovci – všechny typy.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Víceřadý:</a:t>
            </a:r>
            <a:r>
              <a:rPr lang="cs-CZ" sz="2800" b="1" smtClean="0"/>
              <a:t> jádra zdánlivě ve více vrstvách, všechny buňky však dosedají na bazální membránu (výživa). Trachea savců. Víceřadý řasinkový.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Vícevrstevný</a:t>
            </a:r>
            <a:r>
              <a:rPr lang="cs-CZ" sz="2800" b="1" smtClean="0"/>
              <a:t>:</a:t>
            </a:r>
            <a:endParaRPr lang="cs-CZ" sz="2800" b="1" u="sng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cs-CZ" sz="2400" b="1" smtClean="0"/>
              <a:t>krycí (pokožka obratlovců) - rohovatějící</a:t>
            </a:r>
            <a:endParaRPr lang="cs-CZ" sz="2400" b="1" u="sng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cs-CZ" sz="2400" b="1" smtClean="0"/>
              <a:t>výstelkový (ústa, vagína) – nerohovatějící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Přechodný:</a:t>
            </a:r>
            <a:r>
              <a:rPr lang="cs-CZ" sz="2800" b="1" smtClean="0"/>
              <a:t> (uretra, močový měchýř). Podle novějších údajů jde o víceřadý epitel. Změna počtu buněk podle stavu, ve vrchních vrstvách se nacházejí volné buňky (močový měchýř savců).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datum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9219" name="Zástupný symbol pro číslo snímku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EA516BD-17F9-4471-BF51-2BFD7BDA1CC8}" type="slidenum">
              <a:rPr lang="cs-CZ"/>
              <a:pPr/>
              <a:t>7</a:t>
            </a:fld>
            <a:endParaRPr lang="cs-CZ"/>
          </a:p>
        </p:txBody>
      </p:sp>
      <p:sp>
        <p:nvSpPr>
          <p:cNvPr id="9220" name="Zástupný symbol pro zápatí 7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Dělení epitelů </a:t>
            </a:r>
            <a:r>
              <a:rPr lang="cs-CZ" smtClean="0">
                <a:effectLst/>
              </a:rPr>
              <a:t>podle tvaru buněk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Kubický</a:t>
            </a:r>
            <a:r>
              <a:rPr lang="cs-CZ" sz="2800" b="1" smtClean="0">
                <a:solidFill>
                  <a:schemeClr val="folHlink"/>
                </a:solidFill>
              </a:rPr>
              <a:t> </a:t>
            </a:r>
            <a:r>
              <a:rPr lang="cs-CZ" sz="2800" b="1" smtClean="0"/>
              <a:t>(žlázy, vývody)</a:t>
            </a:r>
          </a:p>
          <a:p>
            <a:pPr marL="457200" indent="-457200"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Cylindrický</a:t>
            </a:r>
            <a:r>
              <a:rPr lang="cs-CZ" sz="2800" b="1" smtClean="0">
                <a:solidFill>
                  <a:schemeClr val="folHlink"/>
                </a:solidFill>
              </a:rPr>
              <a:t> </a:t>
            </a:r>
            <a:r>
              <a:rPr lang="cs-CZ" sz="2800" b="1" smtClean="0"/>
              <a:t>(trávicí orgány bezobratlých i obratlovců)</a:t>
            </a:r>
          </a:p>
          <a:p>
            <a:pPr marL="457200" indent="-457200" eaLnBrk="1" hangingPunct="1">
              <a:lnSpc>
                <a:spcPct val="80000"/>
              </a:lnSpc>
              <a:defRPr/>
            </a:pPr>
            <a:r>
              <a:rPr lang="cs-CZ" sz="2800" b="1" smtClean="0">
                <a:solidFill>
                  <a:schemeClr val="hlink"/>
                </a:solidFill>
              </a:rPr>
              <a:t>Dlaždicový</a:t>
            </a:r>
          </a:p>
          <a:p>
            <a:pPr marL="838200" lvl="1" indent="-381000"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itchFamily="2" charset="2"/>
              <a:buAutoNum type="alphaLcParenR"/>
              <a:defRPr/>
            </a:pPr>
            <a:r>
              <a:rPr lang="cs-CZ" b="1" smtClean="0">
                <a:effectLst/>
              </a:rPr>
              <a:t>jednovrstevný (pulci obojživelníků, kopinatec)        </a:t>
            </a:r>
          </a:p>
          <a:p>
            <a:pPr marL="838200" lvl="1" indent="-381000" eaLnBrk="1" hangingPunct="1">
              <a:lnSpc>
                <a:spcPct val="80000"/>
              </a:lnSpc>
              <a:buClr>
                <a:schemeClr val="tx1"/>
              </a:buClr>
              <a:buSzTx/>
              <a:buFont typeface="Wingdings" pitchFamily="2" charset="2"/>
              <a:buAutoNum type="alphaLcParenR"/>
              <a:defRPr/>
            </a:pPr>
            <a:r>
              <a:rPr lang="cs-CZ" b="1" smtClean="0">
                <a:effectLst/>
              </a:rPr>
              <a:t>vícevrstevný (epidermis u Vertebrata)</a:t>
            </a: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5219700" y="2060575"/>
            <a:ext cx="1152525" cy="431800"/>
          </a:xfrm>
          <a:prstGeom prst="rightArrow">
            <a:avLst>
              <a:gd name="adj1" fmla="val 50000"/>
              <a:gd name="adj2" fmla="val 66728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5218113" y="3716338"/>
            <a:ext cx="1152525" cy="431800"/>
          </a:xfrm>
          <a:prstGeom prst="rightArrow">
            <a:avLst>
              <a:gd name="adj1" fmla="val 50000"/>
              <a:gd name="adj2" fmla="val 66728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5218113" y="4868863"/>
            <a:ext cx="1152525" cy="431800"/>
          </a:xfrm>
          <a:prstGeom prst="rightArrow">
            <a:avLst>
              <a:gd name="adj1" fmla="val 50000"/>
              <a:gd name="adj2" fmla="val 66728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1700213"/>
            <a:ext cx="1055687" cy="1079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3213100"/>
            <a:ext cx="1576387" cy="1079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19473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652963"/>
            <a:ext cx="1393825" cy="107950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  <p:bldP spid="19466" grpId="0" animBg="1"/>
      <p:bldP spid="19469" grpId="0" animBg="1"/>
      <p:bldP spid="194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0243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A2B83FF-0597-4EF7-B801-6BA961377629}" type="slidenum">
              <a:rPr lang="cs-CZ"/>
              <a:pPr/>
              <a:t>8</a:t>
            </a:fld>
            <a:endParaRPr lang="cs-CZ"/>
          </a:p>
        </p:txBody>
      </p:sp>
      <p:sp>
        <p:nvSpPr>
          <p:cNvPr id="10244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2534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18487" cy="1139825"/>
          </a:xfrm>
        </p:spPr>
        <p:txBody>
          <a:bodyPr/>
          <a:lstStyle/>
          <a:p>
            <a:pPr eaLnBrk="1" hangingPunct="1">
              <a:defRPr/>
            </a:pPr>
            <a:r>
              <a:rPr lang="cs-CZ" smtClean="0"/>
              <a:t>Typy</a:t>
            </a:r>
            <a:r>
              <a:rPr lang="cs-CZ" sz="4000" smtClean="0"/>
              <a:t> </a:t>
            </a:r>
            <a:r>
              <a:rPr lang="cs-CZ" smtClean="0"/>
              <a:t>epitelů</a:t>
            </a:r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b="1" smtClean="0">
                <a:solidFill>
                  <a:schemeClr val="hlink"/>
                </a:solidFill>
              </a:rPr>
              <a:t>Jednovrstevný epitel:</a:t>
            </a:r>
            <a:r>
              <a:rPr lang="cs-CZ" b="1" smtClean="0"/>
              <a:t> Mezi epidermálními buňkami jsou hojné váčkovité žlázky (endoepitelové) s granulemi sekretu v cytoplazmě. Pod epitelem je silná vrstva okružní svaloviny (hladké). </a:t>
            </a:r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4425" y="1773238"/>
            <a:ext cx="2422525" cy="2735262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4897438" y="4581525"/>
            <a:ext cx="2447925" cy="9937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cs-CZ" b="1"/>
              <a:t>Jednovrstevný, krycí, žláznatý</a:t>
            </a:r>
          </a:p>
          <a:p>
            <a:pPr algn="ctr">
              <a:lnSpc>
                <a:spcPct val="80000"/>
              </a:lnSpc>
            </a:pPr>
            <a:r>
              <a:rPr lang="cs-CZ" b="1"/>
              <a:t> kutikulární epitel žížaly obecné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6" grpId="0" build="p"/>
      <p:bldP spid="225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datum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cs-CZ"/>
              <a:t>SOŠS a SOU Kadaň</a:t>
            </a:r>
          </a:p>
        </p:txBody>
      </p:sp>
      <p:sp>
        <p:nvSpPr>
          <p:cNvPr id="11267" name="Zástupný symbol pro číslo snímku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F46762B-B147-4F99-B1EC-BDF80F08F394}" type="slidenum">
              <a:rPr lang="cs-CZ"/>
              <a:pPr/>
              <a:t>9</a:t>
            </a:fld>
            <a:endParaRPr lang="cs-CZ"/>
          </a:p>
        </p:txBody>
      </p:sp>
      <p:sp>
        <p:nvSpPr>
          <p:cNvPr id="11268" name="Zástupný symbol pro zápatí 6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cs-CZ"/>
              <a:t>Obecná biologie - Tkáně</a:t>
            </a:r>
          </a:p>
        </p:txBody>
      </p:sp>
      <p:sp>
        <p:nvSpPr>
          <p:cNvPr id="266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Typy epitelů</a:t>
            </a:r>
            <a:endParaRPr lang="cs-CZ" smtClean="0">
              <a:solidFill>
                <a:schemeClr val="folHlink"/>
              </a:solidFill>
            </a:endParaRPr>
          </a:p>
        </p:txBody>
      </p:sp>
      <p:pic>
        <p:nvPicPr>
          <p:cNvPr id="26630" name="Picture 6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628775"/>
            <a:ext cx="3905250" cy="3038475"/>
          </a:xfrm>
          <a:noFill/>
          <a:ln w="25400" cap="flat" algn="ctr">
            <a:solidFill>
              <a:schemeClr val="hlink"/>
            </a:solidFill>
          </a:ln>
        </p:spPr>
      </p:pic>
      <p:sp>
        <p:nvSpPr>
          <p:cNvPr id="26633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>
                <a:solidFill>
                  <a:schemeClr val="hlink"/>
                </a:solidFill>
              </a:rPr>
              <a:t>Víceřadý epitel:</a:t>
            </a:r>
            <a:r>
              <a:rPr lang="cs-CZ" b="1" smtClean="0"/>
              <a:t> jádra zdánlivě ve více vrstvách, všechny buňky však dosedají na bazální membránu.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68313" y="4760913"/>
            <a:ext cx="3887787" cy="666750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b="1"/>
              <a:t>Víceřadý řasinkový epitel</a:t>
            </a:r>
          </a:p>
          <a:p>
            <a:pPr algn="ctr"/>
            <a:r>
              <a:rPr lang="cs-CZ" b="1"/>
              <a:t> průdušnice člověka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66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30" grpId="0" build="p" animBg="1"/>
      <p:bldP spid="26633" grpId="0" build="p"/>
      <p:bldP spid="26631" grpId="0" animBg="1"/>
    </p:bldLst>
  </p:timing>
</p:sld>
</file>

<file path=ppt/theme/theme1.xml><?xml version="1.0" encoding="utf-8"?>
<a:theme xmlns:a="http://schemas.openxmlformats.org/drawingml/2006/main" name="Proudění">
  <a:themeElements>
    <a:clrScheme name="Proudění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Proudění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udění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udění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udění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595</TotalTime>
  <Words>1458</Words>
  <Application>Microsoft Office PowerPoint</Application>
  <PresentationFormat>Prezentácia na obrazovke (4:3)</PresentationFormat>
  <Paragraphs>357</Paragraphs>
  <Slides>43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43</vt:i4>
      </vt:variant>
    </vt:vector>
  </HeadingPairs>
  <TitlesOfParts>
    <vt:vector size="44" baseType="lpstr">
      <vt:lpstr>Proudění</vt:lpstr>
      <vt:lpstr>OBECNÁ BIOLOGIE TKÁNĚ</vt:lpstr>
      <vt:lpstr>Tkáně</vt:lpstr>
      <vt:lpstr>Tkáně - složení</vt:lpstr>
      <vt:lpstr>Základní rozdělení tkání</vt:lpstr>
      <vt:lpstr>Epitely - tkáně rozprostřené do plochy, jedna nebo více vrstev buněk</vt:lpstr>
      <vt:lpstr>Dělení epitelů podle počtu vrstev</vt:lpstr>
      <vt:lpstr>Dělení epitelů podle tvaru buněk</vt:lpstr>
      <vt:lpstr>Typy epitelů</vt:lpstr>
      <vt:lpstr>Typy epitelů</vt:lpstr>
      <vt:lpstr>Typy epitelů </vt:lpstr>
      <vt:lpstr>Typy epitelů</vt:lpstr>
      <vt:lpstr>Dělení epitelů podle funkce</vt:lpstr>
      <vt:lpstr>Typy epitelů – smyslový epitel (žlázový)</vt:lpstr>
      <vt:lpstr>Pojiva</vt:lpstr>
      <vt:lpstr>Vaziva</vt:lpstr>
      <vt:lpstr>Vaziva</vt:lpstr>
      <vt:lpstr>Vaziva</vt:lpstr>
      <vt:lpstr>Vaziva </vt:lpstr>
      <vt:lpstr>Chrupavky</vt:lpstr>
      <vt:lpstr>Chrupavka </vt:lpstr>
      <vt:lpstr>Chrupavka </vt:lpstr>
      <vt:lpstr>Chrupavka</vt:lpstr>
      <vt:lpstr>Kost</vt:lpstr>
      <vt:lpstr>Typy kostní tkáně</vt:lpstr>
      <vt:lpstr>Typy kostní tkáně</vt:lpstr>
      <vt:lpstr>Typy kostní tkáně</vt:lpstr>
      <vt:lpstr>Trofické tkáně</vt:lpstr>
      <vt:lpstr>Trofické tkáně - krev</vt:lpstr>
      <vt:lpstr>Krevní plazma</vt:lpstr>
      <vt:lpstr>Krevní buňky - erytrocyty</vt:lpstr>
      <vt:lpstr>Krevní buňky – leukocyty</vt:lpstr>
      <vt:lpstr>Krevní buňky - erytrocyty</vt:lpstr>
      <vt:lpstr>Svalové tkáně </vt:lpstr>
      <vt:lpstr>Svalové tkáně </vt:lpstr>
      <vt:lpstr>Svalové tkáně</vt:lpstr>
      <vt:lpstr>Svalové tkáně</vt:lpstr>
      <vt:lpstr>Svalové tkáně</vt:lpstr>
      <vt:lpstr>Nervové tkáně</vt:lpstr>
      <vt:lpstr>Nervové tkáně</vt:lpstr>
      <vt:lpstr>Nervová tkáň – stavba neuronu</vt:lpstr>
      <vt:lpstr>Nervová tkáň</vt:lpstr>
      <vt:lpstr>Nervová tkáň – přenos vzruchu</vt:lpstr>
      <vt:lpstr>Nervová tkáň – přenos vzruchu</vt:lpstr>
    </vt:vector>
  </TitlesOfParts>
  <Company>Ondo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Tkáně</dc:title>
  <dc:creator>Marian</dc:creator>
  <cp:lastModifiedBy>Bohumil</cp:lastModifiedBy>
  <cp:revision>50</cp:revision>
  <dcterms:created xsi:type="dcterms:W3CDTF">2005-11-19T21:29:36Z</dcterms:created>
  <dcterms:modified xsi:type="dcterms:W3CDTF">2014-02-25T12:14:28Z</dcterms:modified>
</cp:coreProperties>
</file>